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compatMode="1" saveSubsetFonts="1">
  <p:sldMasterIdLst>
    <p:sldMasterId id="2147483648" r:id="rId1"/>
  </p:sldMasterIdLst>
  <p:notesMasterIdLst>
    <p:notesMasterId r:id="rId12"/>
  </p:notesMasterIdLst>
  <p:sldIdLst>
    <p:sldId id="256" r:id="rId2"/>
    <p:sldId id="258" r:id="rId3"/>
    <p:sldId id="257" r:id="rId4"/>
    <p:sldId id="259" r:id="rId5"/>
    <p:sldId id="260" r:id="rId6"/>
    <p:sldId id="261" r:id="rId7"/>
    <p:sldId id="265" r:id="rId8"/>
    <p:sldId id="274" r:id="rId9"/>
    <p:sldId id="263" r:id="rId10"/>
    <p:sldId id="264" r:id="rId11"/>
  </p:sldIdLst>
  <p:sldSz cx="9144000" cy="6858000" type="screen4x3"/>
  <p:notesSz cx="6858000" cy="9144000"/>
  <p:defaultTextStyle>
    <a:defPPr>
      <a:defRPr lang="pt-PT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Destaqu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603" autoAdjust="0"/>
    <p:restoredTop sz="94603" autoAdjust="0"/>
  </p:normalViewPr>
  <p:slideViewPr>
    <p:cSldViewPr>
      <p:cViewPr varScale="1">
        <p:scale>
          <a:sx n="109" d="100"/>
          <a:sy n="109" d="100"/>
        </p:scale>
        <p:origin x="1376" y="1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Cabeçalho 1">
            <a:extLst>
              <a:ext uri="{FF2B5EF4-FFF2-40B4-BE49-F238E27FC236}">
                <a16:creationId xmlns:a16="http://schemas.microsoft.com/office/drawing/2014/main" id="{38D44E24-C398-A500-8E63-23076F328AF1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3" name="Marcador de Posição da Data 2">
            <a:extLst>
              <a:ext uri="{FF2B5EF4-FFF2-40B4-BE49-F238E27FC236}">
                <a16:creationId xmlns:a16="http://schemas.microsoft.com/office/drawing/2014/main" id="{6CE3ADF2-4609-B98E-EEA8-F87F01DBE1F9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AC10FB07-720B-D047-8B19-F15E991207F7}" type="datetimeFigureOut">
              <a:rPr lang="pt-PT"/>
              <a:pPr>
                <a:defRPr/>
              </a:pPr>
              <a:t>30/12/24</a:t>
            </a:fld>
            <a:endParaRPr lang="pt-PT"/>
          </a:p>
        </p:txBody>
      </p:sp>
      <p:sp>
        <p:nvSpPr>
          <p:cNvPr id="4" name="Marcador de Posição da Imagem do Diapositivo 3">
            <a:extLst>
              <a:ext uri="{FF2B5EF4-FFF2-40B4-BE49-F238E27FC236}">
                <a16:creationId xmlns:a16="http://schemas.microsoft.com/office/drawing/2014/main" id="{560E2B07-B78D-4CC2-0B15-A2EBE6DCA39D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pt-PT" noProof="0"/>
          </a:p>
        </p:txBody>
      </p:sp>
      <p:sp>
        <p:nvSpPr>
          <p:cNvPr id="5" name="Marcador de Posição de Notas 4">
            <a:extLst>
              <a:ext uri="{FF2B5EF4-FFF2-40B4-BE49-F238E27FC236}">
                <a16:creationId xmlns:a16="http://schemas.microsoft.com/office/drawing/2014/main" id="{7B52A4EC-791B-BF92-77FC-D838B8084A3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PT" noProof="0"/>
              <a:t>Clique para editar os estilos</a:t>
            </a:r>
          </a:p>
          <a:p>
            <a:pPr lvl="1"/>
            <a:r>
              <a:rPr lang="pt-PT" noProof="0"/>
              <a:t>Segundo nível</a:t>
            </a:r>
          </a:p>
          <a:p>
            <a:pPr lvl="2"/>
            <a:r>
              <a:rPr lang="pt-PT" noProof="0"/>
              <a:t>Terceiro nível</a:t>
            </a:r>
          </a:p>
          <a:p>
            <a:pPr lvl="3"/>
            <a:r>
              <a:rPr lang="pt-PT" noProof="0"/>
              <a:t>Quarto nível</a:t>
            </a:r>
          </a:p>
          <a:p>
            <a:pPr lvl="4"/>
            <a:r>
              <a:rPr lang="pt-PT" noProof="0"/>
              <a:t>Quinto nível</a:t>
            </a:r>
          </a:p>
        </p:txBody>
      </p:sp>
      <p:sp>
        <p:nvSpPr>
          <p:cNvPr id="6" name="Marcador de Posição do Rodapé 5">
            <a:extLst>
              <a:ext uri="{FF2B5EF4-FFF2-40B4-BE49-F238E27FC236}">
                <a16:creationId xmlns:a16="http://schemas.microsoft.com/office/drawing/2014/main" id="{A4BED9D0-8226-D23A-13A4-35613EAE206F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7" name="Marcador de Posição do Número do Diapositivo 6">
            <a:extLst>
              <a:ext uri="{FF2B5EF4-FFF2-40B4-BE49-F238E27FC236}">
                <a16:creationId xmlns:a16="http://schemas.microsoft.com/office/drawing/2014/main" id="{A4ACBC13-EC5C-911F-335A-E83C582EA3B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88748D27-B179-0D4A-8F41-E52B470FF53A}" type="slidenum">
              <a:rPr lang="pt-PT" altLang="pt-PT"/>
              <a:pPr/>
              <a:t>‹nº›</a:t>
            </a:fld>
            <a:endParaRPr lang="pt-PT" altLang="pt-P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Marcador de Posição da Imagem do Diapositivo 1">
            <a:extLst>
              <a:ext uri="{FF2B5EF4-FFF2-40B4-BE49-F238E27FC236}">
                <a16:creationId xmlns:a16="http://schemas.microsoft.com/office/drawing/2014/main" id="{C27D101B-4D0B-EC0F-C85F-B54D7A8A57F4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315" name="Marcador de Posição de Notas 2">
            <a:extLst>
              <a:ext uri="{FF2B5EF4-FFF2-40B4-BE49-F238E27FC236}">
                <a16:creationId xmlns:a16="http://schemas.microsoft.com/office/drawing/2014/main" id="{BC1179C7-0C69-DEA4-D05C-0FE4F194D0F3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PT" altLang="pt-PT"/>
          </a:p>
        </p:txBody>
      </p:sp>
      <p:sp>
        <p:nvSpPr>
          <p:cNvPr id="13316" name="Marcador de Posição do Número do Diapositivo 3">
            <a:extLst>
              <a:ext uri="{FF2B5EF4-FFF2-40B4-BE49-F238E27FC236}">
                <a16:creationId xmlns:a16="http://schemas.microsoft.com/office/drawing/2014/main" id="{24EA84EC-7B11-9E16-7266-649BB401336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82D18830-CC3E-954D-AF58-704D42EBDD91}" type="slidenum">
              <a:rPr lang="pt-PT" altLang="pt-PT"/>
              <a:pPr/>
              <a:t>7</a:t>
            </a:fld>
            <a:endParaRPr lang="pt-PT" altLang="pt-PT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PT"/>
              <a:t>Faça clique para editar o estilo</a:t>
            </a:r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5A372AD7-C0D9-1743-A4F9-04136B1561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F48E7B-2205-134B-A8B0-D6E69F572D52}" type="datetimeFigureOut">
              <a:rPr lang="pt-PT"/>
              <a:pPr>
                <a:defRPr/>
              </a:pPr>
              <a:t>30/12/24</a:t>
            </a:fld>
            <a:endParaRPr lang="pt-PT"/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id="{A514D43C-8E63-FDD3-63D0-5561F11450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84A6D6A2-5EEE-DBA4-970D-6C7DFFA27F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25C0F68-6BF6-1142-83E1-C69B78712719}" type="slidenum">
              <a:rPr lang="pt-PT" altLang="pt-PT"/>
              <a:pPr/>
              <a:t>‹nº›</a:t>
            </a:fld>
            <a:endParaRPr lang="pt-PT" altLang="pt-PT"/>
          </a:p>
        </p:txBody>
      </p:sp>
    </p:spTree>
    <p:extLst>
      <p:ext uri="{BB962C8B-B14F-4D97-AF65-F5344CB8AC3E}">
        <p14:creationId xmlns:p14="http://schemas.microsoft.com/office/powerpoint/2010/main" val="23502126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291CB154-ABD5-D694-2419-E507434916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C6C884-362E-4A40-A784-D6D05DCF7122}" type="datetimeFigureOut">
              <a:rPr lang="pt-PT"/>
              <a:pPr>
                <a:defRPr/>
              </a:pPr>
              <a:t>30/12/24</a:t>
            </a:fld>
            <a:endParaRPr lang="pt-PT"/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id="{943D8663-A8A4-5D00-C360-FD0C3F74F1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033D2C65-083C-9EF4-0726-3741683E4C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DC35D4C-421F-F14D-B46C-BD6DF6707A0B}" type="slidenum">
              <a:rPr lang="pt-PT" altLang="pt-PT"/>
              <a:pPr/>
              <a:t>‹nº›</a:t>
            </a:fld>
            <a:endParaRPr lang="pt-PT" altLang="pt-PT"/>
          </a:p>
        </p:txBody>
      </p:sp>
    </p:spTree>
    <p:extLst>
      <p:ext uri="{BB962C8B-B14F-4D97-AF65-F5344CB8AC3E}">
        <p14:creationId xmlns:p14="http://schemas.microsoft.com/office/powerpoint/2010/main" val="22872981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948F8852-2026-836D-561E-47B40DBB4F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A88C47-2E6F-B24D-8D6E-3FB702A51BE7}" type="datetimeFigureOut">
              <a:rPr lang="pt-PT"/>
              <a:pPr>
                <a:defRPr/>
              </a:pPr>
              <a:t>30/12/24</a:t>
            </a:fld>
            <a:endParaRPr lang="pt-PT"/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id="{14C5A724-EBFE-9527-EB42-CE3D0027AC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84ABB311-DD71-67E5-F035-4D719C30FE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5B89462-4281-8C40-AE42-492147D6A462}" type="slidenum">
              <a:rPr lang="pt-PT" altLang="pt-PT"/>
              <a:pPr/>
              <a:t>‹nº›</a:t>
            </a:fld>
            <a:endParaRPr lang="pt-PT" altLang="pt-PT"/>
          </a:p>
        </p:txBody>
      </p:sp>
    </p:spTree>
    <p:extLst>
      <p:ext uri="{BB962C8B-B14F-4D97-AF65-F5344CB8AC3E}">
        <p14:creationId xmlns:p14="http://schemas.microsoft.com/office/powerpoint/2010/main" val="15748731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c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5C4CC2EE-1BD8-85A9-0FA6-5C118407A2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979EAB-4209-0943-BD0C-C778764C2DCB}" type="datetimeFigureOut">
              <a:rPr lang="pt-PT"/>
              <a:pPr>
                <a:defRPr/>
              </a:pPr>
              <a:t>30/12/24</a:t>
            </a:fld>
            <a:endParaRPr lang="pt-PT"/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id="{72D4FB9D-5D44-5324-7455-B19C0F1CD1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15126C98-3876-E728-FD59-D7A8FBE437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F075028-84B2-0149-955D-85B07577B991}" type="slidenum">
              <a:rPr lang="pt-PT" altLang="pt-PT"/>
              <a:pPr/>
              <a:t>‹nº›</a:t>
            </a:fld>
            <a:endParaRPr lang="pt-PT" altLang="pt-PT"/>
          </a:p>
        </p:txBody>
      </p:sp>
    </p:spTree>
    <p:extLst>
      <p:ext uri="{BB962C8B-B14F-4D97-AF65-F5344CB8AC3E}">
        <p14:creationId xmlns:p14="http://schemas.microsoft.com/office/powerpoint/2010/main" val="20965331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/>
              <a:t>Clique para editar os estilos</a:t>
            </a:r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93B8BCF3-CFEA-6D70-2264-059E1545D2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7154C8-CE67-4C45-8731-CF000D58C6C5}" type="datetimeFigureOut">
              <a:rPr lang="pt-PT"/>
              <a:pPr>
                <a:defRPr/>
              </a:pPr>
              <a:t>30/12/24</a:t>
            </a:fld>
            <a:endParaRPr lang="pt-PT"/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id="{E0356DA2-DCBC-4E0C-A26B-BAEB5B0151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65F670A7-CCBD-1937-2606-B53DBC46D8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A2AD2C6-0A71-D84F-A293-61DA19F41F45}" type="slidenum">
              <a:rPr lang="pt-PT" altLang="pt-PT"/>
              <a:pPr/>
              <a:t>‹nº›</a:t>
            </a:fld>
            <a:endParaRPr lang="pt-PT" altLang="pt-PT"/>
          </a:p>
        </p:txBody>
      </p:sp>
    </p:spTree>
    <p:extLst>
      <p:ext uri="{BB962C8B-B14F-4D97-AF65-F5344CB8AC3E}">
        <p14:creationId xmlns:p14="http://schemas.microsoft.com/office/powerpoint/2010/main" val="211570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e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5" name="Marcador de Posição da Data 3">
            <a:extLst>
              <a:ext uri="{FF2B5EF4-FFF2-40B4-BE49-F238E27FC236}">
                <a16:creationId xmlns:a16="http://schemas.microsoft.com/office/drawing/2014/main" id="{32868471-DF5E-6FE1-4110-FF34DCD533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F3FC7E-4929-4B4F-92D0-C063A74A7638}" type="datetimeFigureOut">
              <a:rPr lang="pt-PT"/>
              <a:pPr>
                <a:defRPr/>
              </a:pPr>
              <a:t>30/12/24</a:t>
            </a:fld>
            <a:endParaRPr lang="pt-PT"/>
          </a:p>
        </p:txBody>
      </p:sp>
      <p:sp>
        <p:nvSpPr>
          <p:cNvPr id="6" name="Marcador de Posição do Rodapé 4">
            <a:extLst>
              <a:ext uri="{FF2B5EF4-FFF2-40B4-BE49-F238E27FC236}">
                <a16:creationId xmlns:a16="http://schemas.microsoft.com/office/drawing/2014/main" id="{859640A7-91ED-EE60-133F-16D75754D1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7" name="Marcador de Posição do Número do Diapositivo 5">
            <a:extLst>
              <a:ext uri="{FF2B5EF4-FFF2-40B4-BE49-F238E27FC236}">
                <a16:creationId xmlns:a16="http://schemas.microsoft.com/office/drawing/2014/main" id="{04CE9623-A768-EC7F-4B21-322CC54A2B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9C09EA-8034-2C4A-8566-3023D9422DE1}" type="slidenum">
              <a:rPr lang="pt-PT" altLang="pt-PT"/>
              <a:pPr/>
              <a:t>‹nº›</a:t>
            </a:fld>
            <a:endParaRPr lang="pt-PT" altLang="pt-PT"/>
          </a:p>
        </p:txBody>
      </p:sp>
    </p:spTree>
    <p:extLst>
      <p:ext uri="{BB962C8B-B14F-4D97-AF65-F5344CB8AC3E}">
        <p14:creationId xmlns:p14="http://schemas.microsoft.com/office/powerpoint/2010/main" val="8762155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/>
              <a:t>Clique para editar os estilos</a:t>
            </a:r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5" name="Marcador de Posição do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/>
              <a:t>Clique para editar os estilos</a:t>
            </a:r>
          </a:p>
        </p:txBody>
      </p:sp>
      <p:sp>
        <p:nvSpPr>
          <p:cNvPr id="6" name="Marcador de Posição de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7" name="Marcador de Posição da Data 3">
            <a:extLst>
              <a:ext uri="{FF2B5EF4-FFF2-40B4-BE49-F238E27FC236}">
                <a16:creationId xmlns:a16="http://schemas.microsoft.com/office/drawing/2014/main" id="{C88EE283-7D68-58FD-63CF-CB4793944A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3FF18D-9C8D-C149-A13E-CD7D01E63E9D}" type="datetimeFigureOut">
              <a:rPr lang="pt-PT"/>
              <a:pPr>
                <a:defRPr/>
              </a:pPr>
              <a:t>30/12/24</a:t>
            </a:fld>
            <a:endParaRPr lang="pt-PT"/>
          </a:p>
        </p:txBody>
      </p:sp>
      <p:sp>
        <p:nvSpPr>
          <p:cNvPr id="8" name="Marcador de Posição do Rodapé 4">
            <a:extLst>
              <a:ext uri="{FF2B5EF4-FFF2-40B4-BE49-F238E27FC236}">
                <a16:creationId xmlns:a16="http://schemas.microsoft.com/office/drawing/2014/main" id="{45828077-1F66-0EA8-E865-D93CAD7E4A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9" name="Marcador de Posição do Número do Diapositivo 5">
            <a:extLst>
              <a:ext uri="{FF2B5EF4-FFF2-40B4-BE49-F238E27FC236}">
                <a16:creationId xmlns:a16="http://schemas.microsoft.com/office/drawing/2014/main" id="{5277DDFC-61FA-4B02-7B66-7A4753DB0D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CB85CDB-C169-4C41-9DAA-D7D0D70DD4FC}" type="slidenum">
              <a:rPr lang="pt-PT" altLang="pt-PT"/>
              <a:pPr/>
              <a:t>‹nº›</a:t>
            </a:fld>
            <a:endParaRPr lang="pt-PT" altLang="pt-PT"/>
          </a:p>
        </p:txBody>
      </p:sp>
    </p:spTree>
    <p:extLst>
      <p:ext uri="{BB962C8B-B14F-4D97-AF65-F5344CB8AC3E}">
        <p14:creationId xmlns:p14="http://schemas.microsoft.com/office/powerpoint/2010/main" val="40602837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a Data 3">
            <a:extLst>
              <a:ext uri="{FF2B5EF4-FFF2-40B4-BE49-F238E27FC236}">
                <a16:creationId xmlns:a16="http://schemas.microsoft.com/office/drawing/2014/main" id="{54056572-C887-6EF5-F054-45F68D1A1E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DD7A4A-E24E-2F46-BE5F-7969A0E29D9C}" type="datetimeFigureOut">
              <a:rPr lang="pt-PT"/>
              <a:pPr>
                <a:defRPr/>
              </a:pPr>
              <a:t>30/12/24</a:t>
            </a:fld>
            <a:endParaRPr lang="pt-PT"/>
          </a:p>
        </p:txBody>
      </p:sp>
      <p:sp>
        <p:nvSpPr>
          <p:cNvPr id="4" name="Marcador de Posição do Rodapé 4">
            <a:extLst>
              <a:ext uri="{FF2B5EF4-FFF2-40B4-BE49-F238E27FC236}">
                <a16:creationId xmlns:a16="http://schemas.microsoft.com/office/drawing/2014/main" id="{006FDE7F-4B76-602F-D2A9-750A0E523C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5" name="Marcador de Posição do Número do Diapositivo 5">
            <a:extLst>
              <a:ext uri="{FF2B5EF4-FFF2-40B4-BE49-F238E27FC236}">
                <a16:creationId xmlns:a16="http://schemas.microsoft.com/office/drawing/2014/main" id="{229DCE7F-2831-AF79-6C4A-6734B308A4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2804551-7846-E04E-87E0-ECCB080575A8}" type="slidenum">
              <a:rPr lang="pt-PT" altLang="pt-PT"/>
              <a:pPr/>
              <a:t>‹nº›</a:t>
            </a:fld>
            <a:endParaRPr lang="pt-PT" altLang="pt-PT"/>
          </a:p>
        </p:txBody>
      </p:sp>
    </p:spTree>
    <p:extLst>
      <p:ext uri="{BB962C8B-B14F-4D97-AF65-F5344CB8AC3E}">
        <p14:creationId xmlns:p14="http://schemas.microsoft.com/office/powerpoint/2010/main" val="11622577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Data 3">
            <a:extLst>
              <a:ext uri="{FF2B5EF4-FFF2-40B4-BE49-F238E27FC236}">
                <a16:creationId xmlns:a16="http://schemas.microsoft.com/office/drawing/2014/main" id="{EF8041B2-77CB-BA25-9652-FD1D77E4CB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F38D07-8011-5940-B245-486573FFC33F}" type="datetimeFigureOut">
              <a:rPr lang="pt-PT"/>
              <a:pPr>
                <a:defRPr/>
              </a:pPr>
              <a:t>30/12/24</a:t>
            </a:fld>
            <a:endParaRPr lang="pt-PT"/>
          </a:p>
        </p:txBody>
      </p:sp>
      <p:sp>
        <p:nvSpPr>
          <p:cNvPr id="3" name="Marcador de Posição do Rodapé 4">
            <a:extLst>
              <a:ext uri="{FF2B5EF4-FFF2-40B4-BE49-F238E27FC236}">
                <a16:creationId xmlns:a16="http://schemas.microsoft.com/office/drawing/2014/main" id="{64B89CDF-F817-75E2-10DB-830F9E5E41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4" name="Marcador de Posição do Número do Diapositivo 5">
            <a:extLst>
              <a:ext uri="{FF2B5EF4-FFF2-40B4-BE49-F238E27FC236}">
                <a16:creationId xmlns:a16="http://schemas.microsoft.com/office/drawing/2014/main" id="{11BF8D9D-1E0F-BE41-85E0-CCCDF4A4E7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5A40294-41FA-AE4A-9E15-651E3A94AAA5}" type="slidenum">
              <a:rPr lang="pt-PT" altLang="pt-PT"/>
              <a:pPr/>
              <a:t>‹nº›</a:t>
            </a:fld>
            <a:endParaRPr lang="pt-PT" altLang="pt-PT"/>
          </a:p>
        </p:txBody>
      </p:sp>
    </p:spTree>
    <p:extLst>
      <p:ext uri="{BB962C8B-B14F-4D97-AF65-F5344CB8AC3E}">
        <p14:creationId xmlns:p14="http://schemas.microsoft.com/office/powerpoint/2010/main" val="10822524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/>
              <a:t>Clique para editar os estilos</a:t>
            </a:r>
          </a:p>
        </p:txBody>
      </p:sp>
      <p:sp>
        <p:nvSpPr>
          <p:cNvPr id="5" name="Marcador de Posição da Data 3">
            <a:extLst>
              <a:ext uri="{FF2B5EF4-FFF2-40B4-BE49-F238E27FC236}">
                <a16:creationId xmlns:a16="http://schemas.microsoft.com/office/drawing/2014/main" id="{FD8BE716-9F58-A86D-56CB-963D6D21F2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BA55EA-4A4C-9E4F-94FC-06B3709A3F95}" type="datetimeFigureOut">
              <a:rPr lang="pt-PT"/>
              <a:pPr>
                <a:defRPr/>
              </a:pPr>
              <a:t>30/12/24</a:t>
            </a:fld>
            <a:endParaRPr lang="pt-PT"/>
          </a:p>
        </p:txBody>
      </p:sp>
      <p:sp>
        <p:nvSpPr>
          <p:cNvPr id="6" name="Marcador de Posição do Rodapé 4">
            <a:extLst>
              <a:ext uri="{FF2B5EF4-FFF2-40B4-BE49-F238E27FC236}">
                <a16:creationId xmlns:a16="http://schemas.microsoft.com/office/drawing/2014/main" id="{C0D0C833-36F2-9246-9E4A-B4BC9CF6E5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7" name="Marcador de Posição do Número do Diapositivo 5">
            <a:extLst>
              <a:ext uri="{FF2B5EF4-FFF2-40B4-BE49-F238E27FC236}">
                <a16:creationId xmlns:a16="http://schemas.microsoft.com/office/drawing/2014/main" id="{E349845A-FD63-E8E0-1EDD-44BCE03D60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852422F-D932-BD4D-AEC4-88690E012E4B}" type="slidenum">
              <a:rPr lang="pt-PT" altLang="pt-PT"/>
              <a:pPr/>
              <a:t>‹nº›</a:t>
            </a:fld>
            <a:endParaRPr lang="pt-PT" altLang="pt-PT"/>
          </a:p>
        </p:txBody>
      </p:sp>
    </p:spTree>
    <p:extLst>
      <p:ext uri="{BB962C8B-B14F-4D97-AF65-F5344CB8AC3E}">
        <p14:creationId xmlns:p14="http://schemas.microsoft.com/office/powerpoint/2010/main" val="6100677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PT" noProof="0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/>
              <a:t>Clique para editar os estilos</a:t>
            </a:r>
          </a:p>
        </p:txBody>
      </p:sp>
      <p:sp>
        <p:nvSpPr>
          <p:cNvPr id="5" name="Marcador de Posição da Data 3">
            <a:extLst>
              <a:ext uri="{FF2B5EF4-FFF2-40B4-BE49-F238E27FC236}">
                <a16:creationId xmlns:a16="http://schemas.microsoft.com/office/drawing/2014/main" id="{DFAFCD50-20D2-7F6F-6D81-3C6047DA1A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0A6D4D-A57E-0946-AEB8-D89F0B1B6F22}" type="datetimeFigureOut">
              <a:rPr lang="pt-PT"/>
              <a:pPr>
                <a:defRPr/>
              </a:pPr>
              <a:t>30/12/24</a:t>
            </a:fld>
            <a:endParaRPr lang="pt-PT"/>
          </a:p>
        </p:txBody>
      </p:sp>
      <p:sp>
        <p:nvSpPr>
          <p:cNvPr id="6" name="Marcador de Posição do Rodapé 4">
            <a:extLst>
              <a:ext uri="{FF2B5EF4-FFF2-40B4-BE49-F238E27FC236}">
                <a16:creationId xmlns:a16="http://schemas.microsoft.com/office/drawing/2014/main" id="{3CC65040-A4EF-81BF-D00C-25E233A1E1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7" name="Marcador de Posição do Número do Diapositivo 5">
            <a:extLst>
              <a:ext uri="{FF2B5EF4-FFF2-40B4-BE49-F238E27FC236}">
                <a16:creationId xmlns:a16="http://schemas.microsoft.com/office/drawing/2014/main" id="{169F9E37-FA84-3D78-A73D-368769FB54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2E3CC17-43F5-6C4B-8B38-52282EDCCC01}" type="slidenum">
              <a:rPr lang="pt-PT" altLang="pt-PT"/>
              <a:pPr/>
              <a:t>‹nº›</a:t>
            </a:fld>
            <a:endParaRPr lang="pt-PT" altLang="pt-PT"/>
          </a:p>
        </p:txBody>
      </p:sp>
    </p:spTree>
    <p:extLst>
      <p:ext uri="{BB962C8B-B14F-4D97-AF65-F5344CB8AC3E}">
        <p14:creationId xmlns:p14="http://schemas.microsoft.com/office/powerpoint/2010/main" val="28764696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Marcador de Posição do Título 1">
            <a:extLst>
              <a:ext uri="{FF2B5EF4-FFF2-40B4-BE49-F238E27FC236}">
                <a16:creationId xmlns:a16="http://schemas.microsoft.com/office/drawing/2014/main" id="{45569A84-94FA-C9DC-A0D1-8CF28FCE24B4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PT" altLang="pt-PT"/>
              <a:t>Clique para editar o estilo</a:t>
            </a:r>
          </a:p>
        </p:txBody>
      </p:sp>
      <p:sp>
        <p:nvSpPr>
          <p:cNvPr id="1027" name="Marcador de Posição do Texto 2">
            <a:extLst>
              <a:ext uri="{FF2B5EF4-FFF2-40B4-BE49-F238E27FC236}">
                <a16:creationId xmlns:a16="http://schemas.microsoft.com/office/drawing/2014/main" id="{C4A8684D-26F1-E20D-238C-7DC887C7B527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PT" altLang="pt-PT"/>
              <a:t>Clique para editar os estilos</a:t>
            </a:r>
          </a:p>
          <a:p>
            <a:pPr lvl="1"/>
            <a:r>
              <a:rPr lang="pt-PT" altLang="pt-PT"/>
              <a:t>Segundo nível</a:t>
            </a:r>
          </a:p>
          <a:p>
            <a:pPr lvl="2"/>
            <a:r>
              <a:rPr lang="pt-PT" altLang="pt-PT"/>
              <a:t>Terceiro nível</a:t>
            </a:r>
          </a:p>
          <a:p>
            <a:pPr lvl="3"/>
            <a:r>
              <a:rPr lang="pt-PT" altLang="pt-PT"/>
              <a:t>Quarto nível</a:t>
            </a:r>
          </a:p>
          <a:p>
            <a:pPr lvl="4"/>
            <a:r>
              <a:rPr lang="pt-PT" altLang="pt-PT"/>
              <a:t>Quinto nível</a:t>
            </a:r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666E7CF0-2126-A446-12E8-B7C83CEC022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009385F6-1A1F-AE4C-AB09-24A7D0123CF4}" type="datetimeFigureOut">
              <a:rPr lang="pt-PT"/>
              <a:pPr>
                <a:defRPr/>
              </a:pPr>
              <a:t>30/12/24</a:t>
            </a:fld>
            <a:endParaRPr lang="pt-PT"/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id="{6569C162-DD6D-6516-B66B-0E429C3B317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903B5150-5859-5149-8663-6BC864C249B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9980E43B-6509-C942-8440-30F768212A10}" type="slidenum">
              <a:rPr lang="pt-PT" altLang="pt-PT"/>
              <a:pPr/>
              <a:t>‹nº›</a:t>
            </a:fld>
            <a:endParaRPr lang="pt-PT" altLang="pt-P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P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WordArt 10">
            <a:extLst>
              <a:ext uri="{FF2B5EF4-FFF2-40B4-BE49-F238E27FC236}">
                <a16:creationId xmlns:a16="http://schemas.microsoft.com/office/drawing/2014/main" id="{1F11683D-A699-0083-C52B-69CE5193F7CD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899592" y="2564904"/>
            <a:ext cx="7704856" cy="864096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49307"/>
              </a:avLst>
            </a:prstTxWarp>
          </a:bodyPr>
          <a:lstStyle/>
          <a:p>
            <a:pPr algn="ctr"/>
            <a:r>
              <a:rPr lang="pt-PT" sz="3600" i="1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chemeClr val="accent1"/>
                </a:solidFill>
                <a:effectLst>
                  <a:outerShdw dist="35921" dir="2700000" algn="ctr" rotWithShape="0">
                    <a:srgbClr val="808080">
                      <a:alpha val="79999"/>
                    </a:srgb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Projeto de Educação para a Saúde 2024-25 </a:t>
            </a:r>
          </a:p>
        </p:txBody>
      </p:sp>
      <p:sp>
        <p:nvSpPr>
          <p:cNvPr id="2051" name="WordArt 12">
            <a:extLst>
              <a:ext uri="{FF2B5EF4-FFF2-40B4-BE49-F238E27FC236}">
                <a16:creationId xmlns:a16="http://schemas.microsoft.com/office/drawing/2014/main" id="{3C94DE54-7DA8-1382-D5FC-C2FB15A9811F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4500563" y="5805488"/>
            <a:ext cx="4440237" cy="431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pt-PT" sz="2000" i="1" kern="10">
                <a:ln w="9525">
                  <a:solidFill>
                    <a:schemeClr val="tx2"/>
                  </a:solidFill>
                  <a:round/>
                  <a:headEnd/>
                  <a:tailEnd/>
                </a:ln>
                <a:solidFill>
                  <a:schemeClr val="accent1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Gabinete de Saúde e Bem-estar</a:t>
            </a: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2DBB330F-3FDD-1DA3-F673-95C04EE8C378}"/>
              </a:ext>
            </a:extLst>
          </p:cNvPr>
          <p:cNvSpPr txBox="1"/>
          <p:nvPr/>
        </p:nvSpPr>
        <p:spPr>
          <a:xfrm>
            <a:off x="899592" y="836712"/>
            <a:ext cx="69127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/>
              <a:t>       </a:t>
            </a:r>
            <a:r>
              <a:rPr lang="pt-PT" sz="2800">
                <a:solidFill>
                  <a:schemeClr val="accent6">
                    <a:lumMod val="50000"/>
                  </a:schemeClr>
                </a:solidFill>
              </a:rPr>
              <a:t>Agrupamento </a:t>
            </a:r>
            <a:r>
              <a:rPr lang="pt-PT" sz="2800" dirty="0">
                <a:solidFill>
                  <a:schemeClr val="accent6">
                    <a:lumMod val="50000"/>
                  </a:schemeClr>
                </a:solidFill>
              </a:rPr>
              <a:t>de Escolas de Arraiolos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ítulo 1">
            <a:extLst>
              <a:ext uri="{FF2B5EF4-FFF2-40B4-BE49-F238E27FC236}">
                <a16:creationId xmlns:a16="http://schemas.microsoft.com/office/drawing/2014/main" id="{E0F1A13B-4F0A-225A-4A9E-1AD6331576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PT" altLang="pt-PT" sz="4000">
                <a:solidFill>
                  <a:schemeClr val="accent1"/>
                </a:solidFill>
              </a:rPr>
              <a:t>Avaliação</a:t>
            </a:r>
          </a:p>
        </p:txBody>
      </p:sp>
      <p:sp>
        <p:nvSpPr>
          <p:cNvPr id="11267" name="Marcador de Posição de Conteúdo 2">
            <a:extLst>
              <a:ext uri="{FF2B5EF4-FFF2-40B4-BE49-F238E27FC236}">
                <a16:creationId xmlns:a16="http://schemas.microsoft.com/office/drawing/2014/main" id="{0197DCC8-235C-F68A-2963-3AEB153191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1"/>
            <a:ext cx="7758113" cy="2548880"/>
          </a:xfrm>
        </p:spPr>
        <p:txBody>
          <a:bodyPr/>
          <a:lstStyle/>
          <a:p>
            <a:pPr algn="just" eaLnBrk="1" hangingPunct="1">
              <a:buFont typeface="Arial" charset="0"/>
              <a:buChar char="•"/>
              <a:defRPr/>
            </a:pPr>
            <a:r>
              <a:rPr lang="pt-PT" altLang="pt-PT" sz="2000" dirty="0"/>
              <a:t>Questionários/ inquéritos</a:t>
            </a:r>
          </a:p>
          <a:p>
            <a:pPr algn="just" eaLnBrk="1" hangingPunct="1">
              <a:buFont typeface="Arial" charset="0"/>
              <a:buChar char="•"/>
              <a:defRPr/>
            </a:pPr>
            <a:r>
              <a:rPr lang="pt-PT" altLang="pt-PT" sz="2000" dirty="0"/>
              <a:t>Levantamento fotográfico e vídeo</a:t>
            </a:r>
          </a:p>
          <a:p>
            <a:pPr algn="just" eaLnBrk="1" hangingPunct="1">
              <a:buFont typeface="Arial" charset="0"/>
              <a:buChar char="•"/>
              <a:defRPr/>
            </a:pPr>
            <a:r>
              <a:rPr lang="pt-PT" altLang="pt-PT" sz="2000" dirty="0"/>
              <a:t>Níveis de adesão às atividades</a:t>
            </a:r>
          </a:p>
          <a:p>
            <a:pPr algn="just" eaLnBrk="1" hangingPunct="1">
              <a:buFont typeface="Arial" charset="0"/>
              <a:buChar char="•"/>
              <a:defRPr/>
            </a:pPr>
            <a:r>
              <a:rPr lang="pt-PT" altLang="pt-PT" sz="2000" dirty="0"/>
              <a:t>Relatórios de atividades</a:t>
            </a:r>
          </a:p>
          <a:p>
            <a:pPr marL="0" indent="0" algn="just" eaLnBrk="1" hangingPunct="1">
              <a:buFont typeface="Arial" charset="0"/>
              <a:buNone/>
              <a:defRPr/>
            </a:pPr>
            <a:endParaRPr lang="pt-PT" altLang="pt-PT" sz="2400" dirty="0"/>
          </a:p>
          <a:p>
            <a:pPr algn="r" eaLnBrk="1" hangingPunct="1">
              <a:buFont typeface="Arial" charset="0"/>
              <a:buNone/>
              <a:defRPr/>
            </a:pPr>
            <a:r>
              <a:rPr lang="pt-PT" altLang="pt-PT" sz="2800" dirty="0"/>
              <a:t>                                                  </a:t>
            </a:r>
            <a:r>
              <a:rPr lang="pt-PT" altLang="pt-PT" sz="1600" dirty="0"/>
              <a:t>Arraiolos 2024</a:t>
            </a:r>
          </a:p>
        </p:txBody>
      </p:sp>
      <p:sp>
        <p:nvSpPr>
          <p:cNvPr id="11268" name="Rectângulo 3">
            <a:extLst>
              <a:ext uri="{FF2B5EF4-FFF2-40B4-BE49-F238E27FC236}">
                <a16:creationId xmlns:a16="http://schemas.microsoft.com/office/drawing/2014/main" id="{44C91FDA-2C33-74B5-6432-28603ABEF9D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60231" y="4365625"/>
            <a:ext cx="1414507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t-PT" altLang="pt-PT" sz="1800" dirty="0">
                <a:latin typeface="Arial" panose="020B0604020202020204" pitchFamily="34" charset="0"/>
              </a:rPr>
              <a:t>     GSBE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ítulo 1">
            <a:extLst>
              <a:ext uri="{FF2B5EF4-FFF2-40B4-BE49-F238E27FC236}">
                <a16:creationId xmlns:a16="http://schemas.microsoft.com/office/drawing/2014/main" id="{B2D6A78D-6F86-5BE8-5CAD-F2E0AFDD39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PT" altLang="pt-PT" b="1">
                <a:solidFill>
                  <a:schemeClr val="accent1"/>
                </a:solidFill>
              </a:rPr>
              <a:t> </a:t>
            </a:r>
            <a:r>
              <a:rPr lang="pt-PT" altLang="pt-PT" sz="4000">
                <a:solidFill>
                  <a:schemeClr val="accent1"/>
                </a:solidFill>
              </a:rPr>
              <a:t>Diagnóstico</a:t>
            </a:r>
          </a:p>
        </p:txBody>
      </p:sp>
      <p:sp>
        <p:nvSpPr>
          <p:cNvPr id="3075" name="Marcador de Posição de Conteúdo 2">
            <a:extLst>
              <a:ext uri="{FF2B5EF4-FFF2-40B4-BE49-F238E27FC236}">
                <a16:creationId xmlns:a16="http://schemas.microsoft.com/office/drawing/2014/main" id="{D0D346ED-01FD-3CBA-41CD-8EE30E6DD1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557338"/>
            <a:ext cx="8229600" cy="4824412"/>
          </a:xfrm>
        </p:spPr>
        <p:txBody>
          <a:bodyPr/>
          <a:lstStyle/>
          <a:p>
            <a:pPr algn="just" eaLnBrk="1" hangingPunct="1">
              <a:lnSpc>
                <a:spcPct val="90000"/>
              </a:lnSpc>
            </a:pPr>
            <a:r>
              <a:rPr lang="pt-PT" altLang="pt-PT" sz="2200"/>
              <a:t>Levantamento dos casos problemáticos ao nível dos </a:t>
            </a:r>
            <a:r>
              <a:rPr lang="pt-PT" altLang="pt-PT" sz="2200" b="1"/>
              <a:t>Conselhos de Turma</a:t>
            </a:r>
            <a:r>
              <a:rPr lang="pt-PT" altLang="pt-PT" sz="2200"/>
              <a:t> (consumos de substâncias psicoativas, obesidade/baixa condição física, recusa da atividade física, agressividade e violência,isolamento …)</a:t>
            </a:r>
          </a:p>
          <a:p>
            <a:pPr algn="just" eaLnBrk="1" hangingPunct="1">
              <a:lnSpc>
                <a:spcPct val="90000"/>
              </a:lnSpc>
            </a:pPr>
            <a:r>
              <a:rPr lang="pt-PT" altLang="pt-PT" sz="2200" b="1"/>
              <a:t>Rastreio </a:t>
            </a:r>
            <a:r>
              <a:rPr lang="pt-PT" altLang="pt-PT" sz="2200"/>
              <a:t>do IMC e </a:t>
            </a:r>
            <a:r>
              <a:rPr lang="pt-PT" altLang="pt-PT" sz="2200" b="1"/>
              <a:t>dados</a:t>
            </a:r>
            <a:r>
              <a:rPr lang="pt-PT" altLang="pt-PT" sz="2200"/>
              <a:t> do Fitness Gram</a:t>
            </a:r>
          </a:p>
          <a:p>
            <a:pPr algn="just" eaLnBrk="1" hangingPunct="1">
              <a:lnSpc>
                <a:spcPct val="90000"/>
              </a:lnSpc>
            </a:pPr>
            <a:r>
              <a:rPr lang="pt-PT" altLang="pt-PT" sz="2200" b="1"/>
              <a:t>Verificação</a:t>
            </a:r>
            <a:r>
              <a:rPr lang="pt-PT" altLang="pt-PT" sz="2200"/>
              <a:t> dos conteúdos dos lanches no que diz respeito à sua qualidade nutricional</a:t>
            </a:r>
          </a:p>
          <a:p>
            <a:pPr algn="just" eaLnBrk="1" hangingPunct="1">
              <a:lnSpc>
                <a:spcPct val="90000"/>
              </a:lnSpc>
            </a:pPr>
            <a:r>
              <a:rPr lang="pt-PT" altLang="pt-PT" sz="2200" b="1"/>
              <a:t>Levantamento</a:t>
            </a:r>
            <a:r>
              <a:rPr lang="pt-PT" altLang="pt-PT" sz="2200"/>
              <a:t> dos produtos disponibilizados no bufete e estudo dos consumos</a:t>
            </a:r>
          </a:p>
          <a:p>
            <a:pPr algn="just" eaLnBrk="1" hangingPunct="1">
              <a:lnSpc>
                <a:spcPct val="90000"/>
              </a:lnSpc>
            </a:pPr>
            <a:r>
              <a:rPr lang="pt-PT" altLang="pt-PT" sz="2200" b="1"/>
              <a:t>Recusa</a:t>
            </a:r>
            <a:r>
              <a:rPr lang="pt-PT" altLang="pt-PT" sz="2200"/>
              <a:t> de alimentos no refeitório (salada, fruta ,sopa…)</a:t>
            </a:r>
          </a:p>
          <a:p>
            <a:pPr algn="just" eaLnBrk="1" hangingPunct="1">
              <a:lnSpc>
                <a:spcPct val="90000"/>
              </a:lnSpc>
            </a:pPr>
            <a:r>
              <a:rPr lang="pt-PT" altLang="pt-PT" sz="2200"/>
              <a:t>Frequência de </a:t>
            </a:r>
            <a:r>
              <a:rPr lang="pt-PT" altLang="pt-PT" sz="2200" b="1"/>
              <a:t>acidentes rodoviários </a:t>
            </a:r>
            <a:r>
              <a:rPr lang="pt-PT" altLang="pt-PT" sz="2200"/>
              <a:t>no concelho de Arraiolos</a:t>
            </a:r>
          </a:p>
          <a:p>
            <a:pPr algn="just" eaLnBrk="1" hangingPunct="1">
              <a:lnSpc>
                <a:spcPct val="90000"/>
              </a:lnSpc>
            </a:pPr>
            <a:r>
              <a:rPr lang="pt-PT" altLang="pt-PT" sz="2200" b="1"/>
              <a:t>Informação</a:t>
            </a:r>
            <a:r>
              <a:rPr lang="pt-PT" altLang="pt-PT" sz="2200"/>
              <a:t> do Centro de Saúde</a:t>
            </a:r>
          </a:p>
          <a:p>
            <a:pPr algn="just" eaLnBrk="1" hangingPunct="1">
              <a:lnSpc>
                <a:spcPct val="90000"/>
              </a:lnSpc>
            </a:pPr>
            <a:r>
              <a:rPr lang="pt-PT" altLang="pt-PT" sz="2200" b="1"/>
              <a:t>Necessidade</a:t>
            </a:r>
            <a:r>
              <a:rPr lang="pt-PT" altLang="pt-PT" sz="2200"/>
              <a:t> de acompanhamento técnico individual</a:t>
            </a:r>
            <a:r>
              <a:rPr lang="pt-PT" altLang="pt-PT" sz="2700"/>
              <a:t>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CA7E796-9F25-3E8F-EE11-129E6EB2BD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PT" dirty="0">
                <a:solidFill>
                  <a:schemeClr val="accent1"/>
                </a:solidFill>
              </a:rPr>
              <a:t>Resultados  do Diagnóstico / Problemas </a:t>
            </a:r>
            <a:r>
              <a:rPr lang="pt-PT" dirty="0" err="1">
                <a:solidFill>
                  <a:schemeClr val="accent1"/>
                </a:solidFill>
              </a:rPr>
              <a:t>detetados</a:t>
            </a:r>
            <a:endParaRPr lang="pt-PT" dirty="0">
              <a:solidFill>
                <a:schemeClr val="accent1"/>
              </a:solidFill>
            </a:endParaRPr>
          </a:p>
        </p:txBody>
      </p:sp>
      <p:sp>
        <p:nvSpPr>
          <p:cNvPr id="4099" name="Marcador de Posição de Conteúdo 2">
            <a:extLst>
              <a:ext uri="{FF2B5EF4-FFF2-40B4-BE49-F238E27FC236}">
                <a16:creationId xmlns:a16="http://schemas.microsoft.com/office/drawing/2014/main" id="{9A3010A5-44C7-7ACA-88A1-8B2FF5E946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 eaLnBrk="1" hangingPunct="1"/>
            <a:endParaRPr lang="pt-PT" altLang="pt-PT" sz="2400"/>
          </a:p>
          <a:p>
            <a:pPr algn="just" eaLnBrk="1" hangingPunct="1"/>
            <a:r>
              <a:rPr lang="pt-PT" altLang="pt-PT" sz="2400"/>
              <a:t>Excesso de peso / Obesidade/Baixa condição física</a:t>
            </a:r>
          </a:p>
          <a:p>
            <a:pPr algn="just" eaLnBrk="1" hangingPunct="1"/>
            <a:r>
              <a:rPr lang="pt-PT" altLang="pt-PT" sz="2400"/>
              <a:t>Baixa qualidade dos lanches /consumo do bufete</a:t>
            </a:r>
          </a:p>
          <a:p>
            <a:pPr algn="just" eaLnBrk="1" hangingPunct="1"/>
            <a:r>
              <a:rPr lang="pt-PT" altLang="pt-PT" sz="2400"/>
              <a:t>Devolução / Recusa da sopa e da salada na cantina</a:t>
            </a:r>
          </a:p>
          <a:p>
            <a:pPr algn="just" eaLnBrk="1" hangingPunct="1"/>
            <a:r>
              <a:rPr lang="pt-PT" altLang="pt-PT" sz="2400"/>
              <a:t>Recusa frequente do exercício físico</a:t>
            </a:r>
          </a:p>
          <a:p>
            <a:pPr algn="just" eaLnBrk="1" hangingPunct="1"/>
            <a:r>
              <a:rPr lang="pt-PT" altLang="pt-PT" sz="2400"/>
              <a:t>Agressividade, violência verbal e comportamentos perturbadores</a:t>
            </a:r>
          </a:p>
          <a:p>
            <a:pPr algn="just" eaLnBrk="1" hangingPunct="1"/>
            <a:r>
              <a:rPr lang="pt-PT" altLang="pt-PT" sz="2400"/>
              <a:t>Consumo de substâncias aditivas</a:t>
            </a:r>
          </a:p>
          <a:p>
            <a:pPr algn="just" eaLnBrk="1" hangingPunct="1"/>
            <a:r>
              <a:rPr lang="pt-PT" altLang="pt-PT" sz="2400"/>
              <a:t>Desconhecimento dos riscos de consumo e comportamentais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ítulo 1">
            <a:extLst>
              <a:ext uri="{FF2B5EF4-FFF2-40B4-BE49-F238E27FC236}">
                <a16:creationId xmlns:a16="http://schemas.microsoft.com/office/drawing/2014/main" id="{EBFF03E2-6298-DB83-7543-46821F28FD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PT" altLang="pt-PT">
                <a:solidFill>
                  <a:schemeClr val="accent1"/>
                </a:solidFill>
              </a:rPr>
              <a:t>Definição de prioridades</a:t>
            </a:r>
          </a:p>
        </p:txBody>
      </p:sp>
      <p:sp>
        <p:nvSpPr>
          <p:cNvPr id="5" name="Triângulo isósceles 4">
            <a:extLst>
              <a:ext uri="{FF2B5EF4-FFF2-40B4-BE49-F238E27FC236}">
                <a16:creationId xmlns:a16="http://schemas.microsoft.com/office/drawing/2014/main" id="{E5597666-DC88-A391-4ECD-B195493C9182}"/>
              </a:ext>
            </a:extLst>
          </p:cNvPr>
          <p:cNvSpPr/>
          <p:nvPr/>
        </p:nvSpPr>
        <p:spPr>
          <a:xfrm>
            <a:off x="2000250" y="2143125"/>
            <a:ext cx="5000625" cy="3857625"/>
          </a:xfrm>
          <a:prstGeom prst="triangl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pt-PT"/>
          </a:p>
        </p:txBody>
      </p:sp>
      <p:sp>
        <p:nvSpPr>
          <p:cNvPr id="5124" name="CaixaDeTexto 5">
            <a:extLst>
              <a:ext uri="{FF2B5EF4-FFF2-40B4-BE49-F238E27FC236}">
                <a16:creationId xmlns:a16="http://schemas.microsoft.com/office/drawing/2014/main" id="{2621A506-7420-367E-5E65-D8293B522B3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89300" y="3622675"/>
            <a:ext cx="2786063" cy="1631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pt-PT" altLang="pt-PT" sz="2000">
                <a:latin typeface="Arial Black" panose="020B0604020202020204" pitchFamily="34" charset="0"/>
              </a:rPr>
              <a:t>Estilos de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pt-PT" altLang="pt-PT" sz="2000">
                <a:latin typeface="Arial Black" panose="020B0604020202020204" pitchFamily="34" charset="0"/>
              </a:rPr>
              <a:t>Vida Saudáveis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pt-PT" altLang="pt-PT" sz="2000">
                <a:latin typeface="Arial Black" panose="020B0604020202020204" pitchFamily="34" charset="0"/>
              </a:rPr>
              <a:t>e comportamentos assertivos</a:t>
            </a:r>
          </a:p>
        </p:txBody>
      </p:sp>
      <p:sp>
        <p:nvSpPr>
          <p:cNvPr id="5125" name="CaixaDeTexto 6">
            <a:extLst>
              <a:ext uri="{FF2B5EF4-FFF2-40B4-BE49-F238E27FC236}">
                <a16:creationId xmlns:a16="http://schemas.microsoft.com/office/drawing/2014/main" id="{60C654F2-5F5F-D9FC-2B50-48F18E2F483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00375" y="1571625"/>
            <a:ext cx="3071813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pt-PT" altLang="pt-PT" sz="1400">
                <a:latin typeface="Arial Black" panose="020B0604020202020204" pitchFamily="34" charset="0"/>
              </a:rPr>
              <a:t>Alimentação /Actividade Física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pt-PT" altLang="pt-PT" sz="1400">
                <a:latin typeface="Arial Black" panose="020B0604020202020204" pitchFamily="34" charset="0"/>
              </a:rPr>
              <a:t>Combate à obesidade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pt-PT" altLang="pt-PT" sz="1400">
              <a:latin typeface="Arial Black" panose="020B0604020202020204" pitchFamily="34" charset="0"/>
            </a:endParaRPr>
          </a:p>
        </p:txBody>
      </p:sp>
      <p:sp>
        <p:nvSpPr>
          <p:cNvPr id="5126" name="CaixaDeTexto 7">
            <a:extLst>
              <a:ext uri="{FF2B5EF4-FFF2-40B4-BE49-F238E27FC236}">
                <a16:creationId xmlns:a16="http://schemas.microsoft.com/office/drawing/2014/main" id="{7A4A0704-B00E-710F-B963-788738C39CE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0975" y="5661025"/>
            <a:ext cx="2359025" cy="738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t-PT" altLang="pt-PT" sz="1400">
                <a:latin typeface="Arial Black" panose="020B0604020202020204" pitchFamily="34" charset="0"/>
              </a:rPr>
              <a:t>Identificação de contextos de risco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pt-PT" altLang="pt-PT" sz="1400">
                <a:latin typeface="Arial Black" panose="020B0604020202020204" pitchFamily="34" charset="0"/>
              </a:rPr>
              <a:t>Segurança pessoal</a:t>
            </a:r>
          </a:p>
        </p:txBody>
      </p:sp>
      <p:sp>
        <p:nvSpPr>
          <p:cNvPr id="5127" name="CaixaDeTexto 8">
            <a:extLst>
              <a:ext uri="{FF2B5EF4-FFF2-40B4-BE49-F238E27FC236}">
                <a16:creationId xmlns:a16="http://schemas.microsoft.com/office/drawing/2014/main" id="{C1254DC7-8221-1B30-2A83-DE688443CB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04025" y="5445125"/>
            <a:ext cx="2016125" cy="1169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pt-PT" altLang="pt-PT" sz="1400">
                <a:latin typeface="Arial Black" panose="020B0604020202020204" pitchFamily="34" charset="0"/>
              </a:rPr>
              <a:t>A não violência nas Relações interpessoais/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pt-PT" altLang="pt-PT" sz="1400">
                <a:latin typeface="Arial Black" panose="020B0604020202020204" pitchFamily="34" charset="0"/>
              </a:rPr>
              <a:t>Sexualidade e afetos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1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1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1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1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1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1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5124" grpId="0"/>
      <p:bldP spid="5125" grpId="0"/>
      <p:bldP spid="5126" grpId="0"/>
      <p:bldP spid="512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ítulo 1">
            <a:extLst>
              <a:ext uri="{FF2B5EF4-FFF2-40B4-BE49-F238E27FC236}">
                <a16:creationId xmlns:a16="http://schemas.microsoft.com/office/drawing/2014/main" id="{E1EAFD03-C0BE-CABA-85B6-CA49964F51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8313" y="260350"/>
            <a:ext cx="8229600" cy="1143000"/>
          </a:xfrm>
        </p:spPr>
        <p:txBody>
          <a:bodyPr/>
          <a:lstStyle/>
          <a:p>
            <a:pPr eaLnBrk="1" hangingPunct="1"/>
            <a:r>
              <a:rPr lang="pt-PT" altLang="pt-PT" sz="4000">
                <a:solidFill>
                  <a:schemeClr val="accent1"/>
                </a:solidFill>
              </a:rPr>
              <a:t>Fixação</a:t>
            </a:r>
            <a:r>
              <a:rPr lang="pt-PT" altLang="pt-PT">
                <a:solidFill>
                  <a:schemeClr val="accent1"/>
                </a:solidFill>
              </a:rPr>
              <a:t> de Objetivos</a:t>
            </a:r>
          </a:p>
        </p:txBody>
      </p:sp>
      <p:sp>
        <p:nvSpPr>
          <p:cNvPr id="6147" name="Marcador de Posição de Conteúdo 2">
            <a:extLst>
              <a:ext uri="{FF2B5EF4-FFF2-40B4-BE49-F238E27FC236}">
                <a16:creationId xmlns:a16="http://schemas.microsoft.com/office/drawing/2014/main" id="{F4435374-377C-1029-95E7-F27EB2BD57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8313" y="1341438"/>
            <a:ext cx="8229600" cy="5127625"/>
          </a:xfrm>
        </p:spPr>
        <p:txBody>
          <a:bodyPr/>
          <a:lstStyle/>
          <a:p>
            <a:pPr algn="just" eaLnBrk="1" hangingPunct="1">
              <a:lnSpc>
                <a:spcPct val="80000"/>
              </a:lnSpc>
            </a:pPr>
            <a:r>
              <a:rPr lang="pt-PT" altLang="pt-PT" sz="2200"/>
              <a:t>Apoiar projetos de turma no âmbito de Educação para a Saúde</a:t>
            </a:r>
          </a:p>
          <a:p>
            <a:pPr algn="just" eaLnBrk="1" hangingPunct="1">
              <a:lnSpc>
                <a:spcPct val="80000"/>
              </a:lnSpc>
            </a:pPr>
            <a:r>
              <a:rPr lang="pt-PT" altLang="pt-PT" sz="2200"/>
              <a:t>Integrar os alunos com excesso de peso/obesidade em programas adequados</a:t>
            </a:r>
          </a:p>
          <a:p>
            <a:pPr algn="just" eaLnBrk="1" hangingPunct="1">
              <a:lnSpc>
                <a:spcPct val="80000"/>
              </a:lnSpc>
            </a:pPr>
            <a:r>
              <a:rPr lang="pt-PT" altLang="pt-PT" sz="2200"/>
              <a:t>Melhorar a condição física desses alunos</a:t>
            </a:r>
          </a:p>
          <a:p>
            <a:pPr algn="just" eaLnBrk="1" hangingPunct="1">
              <a:lnSpc>
                <a:spcPct val="80000"/>
              </a:lnSpc>
            </a:pPr>
            <a:r>
              <a:rPr lang="pt-PT" altLang="pt-PT" sz="2200"/>
              <a:t>Aumentar  a assiduidade/realização da atividade física</a:t>
            </a:r>
          </a:p>
          <a:p>
            <a:pPr algn="just" eaLnBrk="1" hangingPunct="1">
              <a:lnSpc>
                <a:spcPct val="80000"/>
              </a:lnSpc>
            </a:pPr>
            <a:r>
              <a:rPr lang="pt-PT" altLang="pt-PT" sz="2200"/>
              <a:t>Promover uma dieta alimentar equilibrada</a:t>
            </a:r>
          </a:p>
          <a:p>
            <a:pPr algn="just" eaLnBrk="1" hangingPunct="1">
              <a:lnSpc>
                <a:spcPct val="80000"/>
              </a:lnSpc>
            </a:pPr>
            <a:r>
              <a:rPr lang="pt-PT" altLang="pt-PT" sz="2200"/>
              <a:t>Identificar comportamentos de risco e trabalhar na sua prevenção</a:t>
            </a:r>
          </a:p>
          <a:p>
            <a:pPr algn="just" eaLnBrk="1" hangingPunct="1">
              <a:lnSpc>
                <a:spcPct val="80000"/>
              </a:lnSpc>
            </a:pPr>
            <a:r>
              <a:rPr lang="pt-PT" altLang="pt-PT" sz="2200"/>
              <a:t>Divulgar informação e desenvolver competências relativamente ao consumo  de aditivos.( quatro turmas)</a:t>
            </a:r>
            <a:endParaRPr lang="pt-PT" altLang="pt-PT" sz="2200" b="1"/>
          </a:p>
          <a:p>
            <a:pPr algn="just" eaLnBrk="1" hangingPunct="1">
              <a:lnSpc>
                <a:spcPct val="80000"/>
              </a:lnSpc>
            </a:pPr>
            <a:r>
              <a:rPr lang="pt-PT" altLang="pt-PT" sz="2200"/>
              <a:t>Realizar sessões de competências sociais em  contexto de sala de aula( duas turmas)</a:t>
            </a:r>
          </a:p>
          <a:p>
            <a:pPr algn="just" eaLnBrk="1" hangingPunct="1">
              <a:lnSpc>
                <a:spcPct val="80000"/>
              </a:lnSpc>
            </a:pPr>
            <a:r>
              <a:rPr lang="pt-PT" altLang="pt-PT" sz="2200"/>
              <a:t>Dinamizar atividades de combate à agressividade/violência em pelo menos uma turma </a:t>
            </a:r>
          </a:p>
          <a:p>
            <a:pPr algn="just" eaLnBrk="1" hangingPunct="1">
              <a:lnSpc>
                <a:spcPct val="80000"/>
              </a:lnSpc>
            </a:pPr>
            <a:r>
              <a:rPr lang="pt-PT" altLang="pt-PT" sz="2200"/>
              <a:t>Dinamizar sessões sobre sexualidade/higiene corporal ( seis turmas)</a:t>
            </a:r>
          </a:p>
          <a:p>
            <a:pPr eaLnBrk="1" hangingPunct="1">
              <a:lnSpc>
                <a:spcPct val="80000"/>
              </a:lnSpc>
            </a:pPr>
            <a:r>
              <a:rPr lang="pt-PT" altLang="pt-PT" sz="2200"/>
              <a:t>Sensibilizar a comunidade escolar para o voluntariado e dádiva benévola de sangue(pelo menos um novo dador)</a:t>
            </a:r>
          </a:p>
        </p:txBody>
      </p:sp>
      <p:sp>
        <p:nvSpPr>
          <p:cNvPr id="6148" name="Retângulo 1">
            <a:extLst>
              <a:ext uri="{FF2B5EF4-FFF2-40B4-BE49-F238E27FC236}">
                <a16:creationId xmlns:a16="http://schemas.microsoft.com/office/drawing/2014/main" id="{D0897B4E-DED1-DEAC-AA19-61EA91E4BD57}"/>
              </a:ext>
            </a:extLst>
          </p:cNvPr>
          <p:cNvSpPr>
            <a:spLocks noChangeArrowheads="1"/>
          </p:cNvSpPr>
          <p:nvPr/>
        </p:nvSpPr>
        <p:spPr bwMode="auto">
          <a:xfrm>
            <a:off x="-1885950" y="-411163"/>
            <a:ext cx="4572000" cy="5365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pt-PT" altLang="pt-PT" sz="1800">
                <a:latin typeface="Arial" panose="020B0604020202020204" pitchFamily="34" charset="0"/>
              </a:rPr>
              <a:t>Apoiar projetos de turma no âmbito de Educação para a Saúde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ítulo 1">
            <a:extLst>
              <a:ext uri="{FF2B5EF4-FFF2-40B4-BE49-F238E27FC236}">
                <a16:creationId xmlns:a16="http://schemas.microsoft.com/office/drawing/2014/main" id="{39FC0F00-2DE1-68B2-B44B-52D971C668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PT" altLang="pt-PT" b="1">
                <a:solidFill>
                  <a:schemeClr val="accent1"/>
                </a:solidFill>
              </a:rPr>
              <a:t> </a:t>
            </a:r>
            <a:r>
              <a:rPr lang="pt-PT" altLang="pt-PT" sz="4000">
                <a:solidFill>
                  <a:schemeClr val="accent1"/>
                </a:solidFill>
              </a:rPr>
              <a:t>Estratégias</a:t>
            </a:r>
          </a:p>
        </p:txBody>
      </p:sp>
      <p:sp>
        <p:nvSpPr>
          <p:cNvPr id="7171" name="Marcador de Posição de Conteúdo 2">
            <a:extLst>
              <a:ext uri="{FF2B5EF4-FFF2-40B4-BE49-F238E27FC236}">
                <a16:creationId xmlns:a16="http://schemas.microsoft.com/office/drawing/2014/main" id="{EA93AA11-5E8A-0E47-A36C-FF0216A784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8313" y="1268413"/>
            <a:ext cx="8229600" cy="5589587"/>
          </a:xfrm>
        </p:spPr>
        <p:txBody>
          <a:bodyPr/>
          <a:lstStyle/>
          <a:p>
            <a:pPr algn="just" eaLnBrk="1" hangingPunct="1">
              <a:defRPr/>
            </a:pPr>
            <a:r>
              <a:rPr lang="pt-PT" altLang="pt-PT" sz="2400" dirty="0"/>
              <a:t>Sessões de sensibilização/esclarecimento</a:t>
            </a:r>
          </a:p>
          <a:p>
            <a:pPr algn="just" eaLnBrk="1" hangingPunct="1">
              <a:defRPr/>
            </a:pPr>
            <a:r>
              <a:rPr lang="pt-PT" altLang="pt-PT" sz="2400" dirty="0"/>
              <a:t>Comemoração de dias temáticos</a:t>
            </a:r>
          </a:p>
          <a:p>
            <a:pPr algn="just" eaLnBrk="1" hangingPunct="1">
              <a:defRPr/>
            </a:pPr>
            <a:r>
              <a:rPr lang="pt-PT" altLang="pt-PT" sz="2400" dirty="0"/>
              <a:t>Dramatizações </a:t>
            </a:r>
          </a:p>
          <a:p>
            <a:pPr algn="just" eaLnBrk="1" hangingPunct="1">
              <a:defRPr/>
            </a:pPr>
            <a:r>
              <a:rPr lang="pt-PT" altLang="pt-PT" sz="2400" dirty="0"/>
              <a:t> Jogos</a:t>
            </a:r>
          </a:p>
          <a:p>
            <a:pPr algn="just" eaLnBrk="1" hangingPunct="1">
              <a:defRPr/>
            </a:pPr>
            <a:r>
              <a:rPr lang="pt-PT" altLang="pt-PT" sz="2400" dirty="0"/>
              <a:t>Concursos</a:t>
            </a:r>
          </a:p>
          <a:p>
            <a:pPr algn="just" eaLnBrk="1" hangingPunct="1">
              <a:defRPr/>
            </a:pPr>
            <a:r>
              <a:rPr lang="pt-PT" altLang="pt-PT" sz="2400" dirty="0"/>
              <a:t>Torneios  e  outras atividades desportivas </a:t>
            </a:r>
          </a:p>
          <a:p>
            <a:pPr algn="just" eaLnBrk="1" hangingPunct="1">
              <a:defRPr/>
            </a:pPr>
            <a:r>
              <a:rPr lang="pt-PT" altLang="pt-PT" sz="2400" dirty="0"/>
              <a:t>Rastreios de saúde</a:t>
            </a:r>
          </a:p>
          <a:p>
            <a:pPr algn="just" eaLnBrk="1" hangingPunct="1">
              <a:defRPr/>
            </a:pPr>
            <a:r>
              <a:rPr lang="pt-PT" altLang="pt-PT" sz="2400" dirty="0"/>
              <a:t>Encaminhamento de casos para os técnicos de saúde</a:t>
            </a:r>
          </a:p>
          <a:p>
            <a:pPr marL="0" indent="0" algn="just" eaLnBrk="1" hangingPunct="1">
              <a:buFont typeface="Arial" panose="020B0604020202020204" pitchFamily="34" charset="0"/>
              <a:buNone/>
              <a:defRPr/>
            </a:pPr>
            <a:endParaRPr lang="pt-PT" altLang="pt-PT" dirty="0"/>
          </a:p>
          <a:p>
            <a:pPr eaLnBrk="1" hangingPunct="1">
              <a:defRPr/>
            </a:pPr>
            <a:endParaRPr lang="pt-PT" altLang="pt-PT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ítulo 1">
            <a:extLst>
              <a:ext uri="{FF2B5EF4-FFF2-40B4-BE49-F238E27FC236}">
                <a16:creationId xmlns:a16="http://schemas.microsoft.com/office/drawing/2014/main" id="{1545EC1D-E4BE-9CEE-ECE7-0AEF016184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7650" y="692150"/>
            <a:ext cx="8229600" cy="1008063"/>
          </a:xfrm>
        </p:spPr>
        <p:txBody>
          <a:bodyPr/>
          <a:lstStyle/>
          <a:p>
            <a:pPr eaLnBrk="1" hangingPunct="1"/>
            <a:br>
              <a:rPr lang="pt-PT" altLang="pt-PT" sz="4000" b="1">
                <a:solidFill>
                  <a:schemeClr val="accent1"/>
                </a:solidFill>
              </a:rPr>
            </a:br>
            <a:br>
              <a:rPr lang="pt-PT" altLang="pt-PT" sz="4000" b="1">
                <a:solidFill>
                  <a:schemeClr val="accent1"/>
                </a:solidFill>
              </a:rPr>
            </a:br>
            <a:r>
              <a:rPr lang="pt-PT" altLang="pt-PT" sz="4000">
                <a:solidFill>
                  <a:schemeClr val="accent1"/>
                </a:solidFill>
              </a:rPr>
              <a:t>Áreas de intervenção/Atividades</a:t>
            </a:r>
            <a:br>
              <a:rPr lang="pt-PT" altLang="pt-PT" sz="4000" b="1">
                <a:solidFill>
                  <a:schemeClr val="accent1"/>
                </a:solidFill>
              </a:rPr>
            </a:br>
            <a:br>
              <a:rPr lang="pt-PT" altLang="pt-PT" sz="4000" b="1">
                <a:solidFill>
                  <a:schemeClr val="accent1"/>
                </a:solidFill>
              </a:rPr>
            </a:br>
            <a:br>
              <a:rPr lang="pt-PT" altLang="pt-PT" sz="2400" b="1"/>
            </a:br>
            <a:br>
              <a:rPr lang="pt-PT" altLang="pt-PT" sz="2000"/>
            </a:br>
            <a:br>
              <a:rPr lang="pt-PT" altLang="pt-PT" sz="2000"/>
            </a:br>
            <a:endParaRPr lang="pt-PT" altLang="pt-PT" sz="2000"/>
          </a:p>
        </p:txBody>
      </p:sp>
      <p:sp>
        <p:nvSpPr>
          <p:cNvPr id="8195" name="Marcador de Posição de Conteúdo 2">
            <a:extLst>
              <a:ext uri="{FF2B5EF4-FFF2-40B4-BE49-F238E27FC236}">
                <a16:creationId xmlns:a16="http://schemas.microsoft.com/office/drawing/2014/main" id="{A550B2A9-3843-A1C0-5B25-B0F776D3AB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0825" y="1557338"/>
            <a:ext cx="8229600" cy="46355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endParaRPr lang="pt-PT" altLang="pt-PT" sz="2400" dirty="0"/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pt-PT" altLang="pt-PT" sz="2400" dirty="0"/>
              <a:t>As atividades a desenvolver no âmbito deste projeto enquadram-se em grandes </a:t>
            </a:r>
            <a:r>
              <a:rPr lang="pt-PT" altLang="pt-PT" sz="2400" b="1" dirty="0"/>
              <a:t>linhas orientadoras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endParaRPr lang="pt-PT" altLang="pt-PT" dirty="0"/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pt-PT" altLang="pt-PT" sz="2400" dirty="0"/>
              <a:t>  .Alimentação e a atividade física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pt-PT" altLang="pt-PT" sz="2400" dirty="0"/>
              <a:t>   .Consumos de substâncias aditivas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pt-PT" altLang="pt-PT" sz="2400" dirty="0"/>
              <a:t>   .Violência e agressividade/</a:t>
            </a:r>
            <a:r>
              <a:rPr lang="pt-PT" altLang="pt-PT" sz="2400" dirty="0" err="1"/>
              <a:t>bullying</a:t>
            </a:r>
            <a:r>
              <a:rPr lang="pt-PT" altLang="pt-PT" sz="2400" dirty="0"/>
              <a:t>        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pt-PT" altLang="pt-PT" sz="2400" dirty="0"/>
              <a:t>   .Relações interpessoais/Afetos/Sexualidade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pt-PT" altLang="pt-PT" sz="2400" dirty="0"/>
              <a:t>   .Rastreios de saúde (pressão arterial, IMC e perímetro abdominal, taxa de glicémia, acuidade visual, saúde oral…)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pt-PT" altLang="pt-PT" sz="2400" dirty="0"/>
              <a:t>   . Primeiros socorros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pt-PT" altLang="pt-PT" sz="2400" dirty="0"/>
              <a:t>    .Segurança Rodoviária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pt-PT" altLang="pt-PT" sz="2400" dirty="0"/>
              <a:t>   . Voluntariado e dádiva benévola de sangue</a:t>
            </a:r>
          </a:p>
          <a:p>
            <a:pPr eaLnBrk="1" hangingPunct="1">
              <a:lnSpc>
                <a:spcPct val="80000"/>
              </a:lnSpc>
            </a:pPr>
            <a:endParaRPr lang="pt-PT" altLang="pt-PT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96E35CA7-E889-A591-8351-17CFE6E815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1963" y="260350"/>
            <a:ext cx="8229600" cy="1143000"/>
          </a:xfrm>
          <a:solidFill>
            <a:schemeClr val="bg1"/>
          </a:solidFill>
        </p:spPr>
        <p:txBody>
          <a:bodyPr/>
          <a:lstStyle/>
          <a:p>
            <a:r>
              <a:rPr lang="pt-PT" altLang="pt-PT" sz="4000">
                <a:solidFill>
                  <a:schemeClr val="accent1"/>
                </a:solidFill>
              </a:rPr>
              <a:t>Atividades</a:t>
            </a:r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8C030009-6DC2-AF73-A6D6-A10726CF5AC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50825" y="1125538"/>
            <a:ext cx="8229600" cy="5621337"/>
          </a:xfrm>
        </p:spPr>
        <p:txBody>
          <a:bodyPr/>
          <a:lstStyle/>
          <a:p>
            <a:pPr algn="just" eaLnBrk="1" hangingPunct="1">
              <a:lnSpc>
                <a:spcPct val="80000"/>
              </a:lnSpc>
              <a:buFont typeface="Arial" charset="0"/>
              <a:buNone/>
              <a:defRPr/>
            </a:pPr>
            <a:r>
              <a:rPr lang="pt-PT" altLang="pt-PT" sz="1400" dirty="0"/>
              <a:t>    </a:t>
            </a:r>
            <a:endParaRPr lang="pt-PT" altLang="pt-PT" sz="1400" b="1" dirty="0"/>
          </a:p>
          <a:p>
            <a:pPr algn="just" eaLnBrk="1" hangingPunct="1">
              <a:lnSpc>
                <a:spcPct val="80000"/>
              </a:lnSpc>
              <a:buFont typeface="Arial" charset="0"/>
              <a:buChar char="•"/>
              <a:defRPr/>
            </a:pPr>
            <a:r>
              <a:rPr lang="pt-PT" altLang="pt-PT" sz="1400" b="1" dirty="0"/>
              <a:t>Comemoraçõe</a:t>
            </a:r>
            <a:r>
              <a:rPr lang="pt-PT" altLang="pt-PT" sz="1400" dirty="0"/>
              <a:t>s:</a:t>
            </a:r>
          </a:p>
          <a:p>
            <a:pPr marL="0" indent="0" algn="just" eaLnBrk="1" hangingPunct="1">
              <a:lnSpc>
                <a:spcPct val="80000"/>
              </a:lnSpc>
              <a:buFont typeface="Arial" panose="020B0604020202020204" pitchFamily="34" charset="0"/>
              <a:buNone/>
              <a:defRPr/>
            </a:pPr>
            <a:r>
              <a:rPr lang="pt-PT" altLang="pt-PT" sz="1400" dirty="0"/>
              <a:t>         ( jogos, rastreios, dinâmicas de grupo, sessões de sensibilização /esclarecimento por técnicos de saúde)</a:t>
            </a:r>
          </a:p>
          <a:p>
            <a:pPr marL="0" indent="0" algn="just" eaLnBrk="1" hangingPunct="1">
              <a:lnSpc>
                <a:spcPct val="80000"/>
              </a:lnSpc>
              <a:buFont typeface="Arial" panose="020B0604020202020204" pitchFamily="34" charset="0"/>
              <a:buNone/>
              <a:defRPr/>
            </a:pPr>
            <a:r>
              <a:rPr lang="pt-PT" altLang="pt-PT" sz="1400" dirty="0"/>
              <a:t>            - dia da contraceção </a:t>
            </a:r>
            <a:r>
              <a:rPr lang="pt-PT" altLang="pt-PT" sz="1400" b="1" dirty="0"/>
              <a:t>setembro</a:t>
            </a:r>
          </a:p>
          <a:p>
            <a:pPr marL="0" indent="0" algn="just" eaLnBrk="1" hangingPunct="1">
              <a:lnSpc>
                <a:spcPct val="80000"/>
              </a:lnSpc>
              <a:buFont typeface="Arial" panose="020B0604020202020204" pitchFamily="34" charset="0"/>
              <a:buNone/>
              <a:defRPr/>
            </a:pPr>
            <a:r>
              <a:rPr lang="pt-PT" altLang="pt-PT" sz="1400" dirty="0"/>
              <a:t>            - Dia da Saúde Mental  </a:t>
            </a:r>
            <a:r>
              <a:rPr lang="pt-PT" altLang="pt-PT" sz="1400" b="1" dirty="0"/>
              <a:t>10 de outubro</a:t>
            </a:r>
          </a:p>
          <a:p>
            <a:pPr marL="0" indent="0" algn="just" eaLnBrk="1" hangingPunct="1">
              <a:lnSpc>
                <a:spcPct val="80000"/>
              </a:lnSpc>
              <a:buFont typeface="Arial" panose="020B0604020202020204" pitchFamily="34" charset="0"/>
              <a:buNone/>
              <a:defRPr/>
            </a:pPr>
            <a:r>
              <a:rPr lang="pt-PT" altLang="pt-PT" sz="1400" dirty="0"/>
              <a:t>            - Dia do Obrigado, </a:t>
            </a:r>
            <a:r>
              <a:rPr lang="pt-PT" altLang="pt-PT" sz="1400" b="1" dirty="0"/>
              <a:t>11 de janeiro</a:t>
            </a:r>
          </a:p>
          <a:p>
            <a:pPr marL="0" indent="0" algn="just" eaLnBrk="1" hangingPunct="1">
              <a:lnSpc>
                <a:spcPct val="80000"/>
              </a:lnSpc>
              <a:buFont typeface="Arial" panose="020B0604020202020204" pitchFamily="34" charset="0"/>
              <a:buNone/>
              <a:defRPr/>
            </a:pPr>
            <a:r>
              <a:rPr lang="pt-PT" altLang="pt-PT" sz="1400" dirty="0"/>
              <a:t>            - Dia Mundial da saúde, </a:t>
            </a:r>
            <a:r>
              <a:rPr lang="pt-PT" altLang="pt-PT" sz="1400" b="1" dirty="0"/>
              <a:t>7 de abril</a:t>
            </a:r>
          </a:p>
          <a:p>
            <a:pPr marL="0" indent="0" algn="just" eaLnBrk="1" hangingPunct="1">
              <a:lnSpc>
                <a:spcPct val="80000"/>
              </a:lnSpc>
              <a:buFont typeface="Arial" panose="020B0604020202020204" pitchFamily="34" charset="0"/>
              <a:buNone/>
              <a:defRPr/>
            </a:pPr>
            <a:endParaRPr lang="pt-PT" altLang="pt-PT" sz="1400" b="1" dirty="0"/>
          </a:p>
          <a:p>
            <a:pPr algn="just" eaLnBrk="1" hangingPunct="1">
              <a:lnSpc>
                <a:spcPct val="80000"/>
              </a:lnSpc>
              <a:buFont typeface="Arial" charset="0"/>
              <a:buChar char="•"/>
              <a:defRPr/>
            </a:pPr>
            <a:r>
              <a:rPr lang="pt-PT" altLang="pt-PT" sz="1400" dirty="0"/>
              <a:t>Sessões de </a:t>
            </a:r>
            <a:r>
              <a:rPr lang="pt-PT" altLang="pt-PT" sz="1400" b="1" dirty="0"/>
              <a:t>Suporte Básico de Vida </a:t>
            </a:r>
            <a:r>
              <a:rPr lang="pt-PT" altLang="pt-PT" sz="1400" dirty="0"/>
              <a:t>( UCC  e Bombeiros Voluntários de Arraiolos),duas sessões por turma, </a:t>
            </a:r>
          </a:p>
          <a:p>
            <a:pPr algn="just" eaLnBrk="1" hangingPunct="1">
              <a:lnSpc>
                <a:spcPct val="80000"/>
              </a:lnSpc>
              <a:buFont typeface="Arial" charset="0"/>
              <a:buChar char="•"/>
              <a:defRPr/>
            </a:pPr>
            <a:r>
              <a:rPr lang="pt-PT" altLang="pt-PT" sz="1400" dirty="0"/>
              <a:t>Sessões em turma sobre Contraceção e </a:t>
            </a:r>
            <a:r>
              <a:rPr lang="pt-PT" altLang="pt-PT" sz="1400" dirty="0" err="1"/>
              <a:t>ISTs</a:t>
            </a:r>
            <a:r>
              <a:rPr lang="pt-PT" altLang="pt-PT" sz="1400" dirty="0"/>
              <a:t>., pela APF ( secundário) </a:t>
            </a:r>
            <a:r>
              <a:rPr lang="pt-PT" altLang="pt-PT" sz="1400"/>
              <a:t>1º semestre</a:t>
            </a:r>
            <a:endParaRPr lang="pt-PT" altLang="pt-PT" sz="1400" dirty="0"/>
          </a:p>
          <a:p>
            <a:pPr algn="just" eaLnBrk="1" hangingPunct="1">
              <a:lnSpc>
                <a:spcPct val="80000"/>
              </a:lnSpc>
              <a:buFont typeface="Arial" charset="0"/>
              <a:buChar char="•"/>
              <a:defRPr/>
            </a:pPr>
            <a:r>
              <a:rPr lang="pt-PT" altLang="pt-PT" sz="1400" dirty="0"/>
              <a:t>Sessões, em contexto de sala de aula, sobre </a:t>
            </a:r>
            <a:r>
              <a:rPr lang="pt-PT" altLang="pt-PT" sz="1400" b="1" dirty="0"/>
              <a:t>higiene pessoal</a:t>
            </a:r>
            <a:r>
              <a:rPr lang="pt-PT" altLang="pt-PT" sz="1400" dirty="0"/>
              <a:t> ( 5º e 6º ano) e </a:t>
            </a:r>
            <a:r>
              <a:rPr lang="pt-PT" altLang="pt-PT" sz="1400" b="1" dirty="0"/>
              <a:t>sexualidade</a:t>
            </a:r>
            <a:r>
              <a:rPr lang="pt-PT" altLang="pt-PT" sz="1400" dirty="0"/>
              <a:t> (Planeamento familiar e </a:t>
            </a:r>
            <a:r>
              <a:rPr lang="pt-PT" altLang="pt-PT" sz="1400" dirty="0" err="1"/>
              <a:t>ISTs</a:t>
            </a:r>
            <a:r>
              <a:rPr lang="pt-PT" altLang="pt-PT" sz="1400" dirty="0"/>
              <a:t> – 9º )</a:t>
            </a:r>
          </a:p>
          <a:p>
            <a:pPr algn="just" eaLnBrk="1" hangingPunct="1">
              <a:lnSpc>
                <a:spcPct val="80000"/>
              </a:lnSpc>
              <a:buFont typeface="Arial" charset="0"/>
              <a:buChar char="•"/>
              <a:defRPr/>
            </a:pPr>
            <a:r>
              <a:rPr lang="pt-PT" altLang="pt-PT" sz="1400" b="1" dirty="0"/>
              <a:t>Literacia em Saúde Mental </a:t>
            </a:r>
            <a:r>
              <a:rPr lang="pt-PT" altLang="pt-PT" sz="1400" dirty="0"/>
              <a:t>( 10º ano/ 3 sessões) 2º semestre – Departamento de Saúde Mental do HESE</a:t>
            </a:r>
          </a:p>
          <a:p>
            <a:pPr algn="just" eaLnBrk="1" hangingPunct="1">
              <a:lnSpc>
                <a:spcPct val="80000"/>
              </a:lnSpc>
              <a:buFont typeface="Arial" charset="0"/>
              <a:buChar char="•"/>
              <a:defRPr/>
            </a:pPr>
            <a:r>
              <a:rPr lang="pt-PT" altLang="pt-PT" sz="1400" dirty="0"/>
              <a:t>Projeto  </a:t>
            </a:r>
            <a:r>
              <a:rPr lang="pt-PT" altLang="pt-PT" sz="1400" b="1" dirty="0"/>
              <a:t>A minha Lancheir</a:t>
            </a:r>
            <a:r>
              <a:rPr lang="pt-PT" altLang="pt-PT" sz="1400" dirty="0"/>
              <a:t>a</a:t>
            </a:r>
            <a:r>
              <a:rPr lang="pt-PT" altLang="pt-PT" sz="1400" b="1" dirty="0"/>
              <a:t> (</a:t>
            </a:r>
            <a:r>
              <a:rPr lang="pt-PT" altLang="pt-PT" sz="1400" dirty="0"/>
              <a:t>1ºciclo)</a:t>
            </a:r>
          </a:p>
          <a:p>
            <a:pPr algn="just" eaLnBrk="1" hangingPunct="1">
              <a:lnSpc>
                <a:spcPct val="80000"/>
              </a:lnSpc>
              <a:buFont typeface="Arial" charset="0"/>
              <a:buChar char="•"/>
              <a:defRPr/>
            </a:pPr>
            <a:r>
              <a:rPr lang="pt-PT" altLang="pt-PT" sz="1400" b="1" dirty="0"/>
              <a:t>Saúde oral – </a:t>
            </a:r>
            <a:r>
              <a:rPr lang="pt-PT" altLang="pt-PT" sz="1400" dirty="0"/>
              <a:t>rastreio/ avaliação ( anos abrangidos pelo cheque dentista) sessões em turma.</a:t>
            </a:r>
          </a:p>
          <a:p>
            <a:pPr algn="just" eaLnBrk="1" hangingPunct="1">
              <a:lnSpc>
                <a:spcPct val="80000"/>
              </a:lnSpc>
              <a:buFont typeface="Arial" charset="0"/>
              <a:buChar char="•"/>
              <a:defRPr/>
            </a:pPr>
            <a:r>
              <a:rPr lang="pt-PT" altLang="pt-PT" sz="1400" b="1" dirty="0"/>
              <a:t>Prevenção Rodoviária</a:t>
            </a:r>
            <a:r>
              <a:rPr lang="pt-PT" altLang="pt-PT" sz="1400" dirty="0"/>
              <a:t>, pela GNR-Escola Segura, alunos do Secundário,2º semestre</a:t>
            </a:r>
          </a:p>
          <a:p>
            <a:pPr algn="just" eaLnBrk="1" hangingPunct="1">
              <a:lnSpc>
                <a:spcPct val="80000"/>
              </a:lnSpc>
              <a:buFont typeface="Arial" charset="0"/>
              <a:buChar char="•"/>
              <a:defRPr/>
            </a:pPr>
            <a:r>
              <a:rPr lang="pt-PT" altLang="pt-PT" sz="1400" dirty="0"/>
              <a:t>Sessão sobre a </a:t>
            </a:r>
            <a:r>
              <a:rPr lang="pt-PT" altLang="pt-PT" sz="1400" b="1" dirty="0"/>
              <a:t>prevenção do consumo </a:t>
            </a:r>
            <a:r>
              <a:rPr lang="pt-PT" altLang="pt-PT" sz="1400" dirty="0"/>
              <a:t>de substâncias aditivas e </a:t>
            </a:r>
            <a:r>
              <a:rPr lang="pt-PT" altLang="pt-PT" sz="1400" b="1" dirty="0"/>
              <a:t>comportamentos de risco</a:t>
            </a:r>
            <a:r>
              <a:rPr lang="pt-PT" altLang="pt-PT" sz="1400" dirty="0"/>
              <a:t> (Paulo de Jesus-CRI de Évora) para alunos finalistas-12ºano, 2º semestre</a:t>
            </a:r>
          </a:p>
          <a:p>
            <a:pPr algn="just" eaLnBrk="1" hangingPunct="1">
              <a:lnSpc>
                <a:spcPct val="80000"/>
              </a:lnSpc>
              <a:buFont typeface="Arial" charset="0"/>
              <a:buChar char="•"/>
              <a:defRPr/>
            </a:pPr>
            <a:r>
              <a:rPr lang="pt-PT" altLang="pt-PT" sz="1400" dirty="0"/>
              <a:t>Sessão de sensibilização para a </a:t>
            </a:r>
            <a:r>
              <a:rPr lang="pt-PT" altLang="pt-PT" sz="1400" b="1" dirty="0"/>
              <a:t>Dádiva Benévola de Sangue</a:t>
            </a:r>
            <a:r>
              <a:rPr lang="pt-PT" altLang="pt-PT" sz="1400" dirty="0"/>
              <a:t>  pelo Núcleo de Dadores de Arraiolos,2º semestre</a:t>
            </a:r>
          </a:p>
          <a:p>
            <a:pPr algn="just" eaLnBrk="1" hangingPunct="1">
              <a:lnSpc>
                <a:spcPct val="80000"/>
              </a:lnSpc>
              <a:buFont typeface="Arial" charset="0"/>
              <a:buChar char="•"/>
              <a:defRPr/>
            </a:pPr>
            <a:r>
              <a:rPr lang="pt-PT" altLang="pt-PT" sz="1400" dirty="0"/>
              <a:t>Deteção e encaminhamento de casos para os técnicos de saúde ( Psicóloga, Nutricionista, Fisioterapeuta, </a:t>
            </a:r>
            <a:r>
              <a:rPr lang="pt-PT" altLang="pt-PT" sz="1400" b="1" dirty="0"/>
              <a:t> Enfermeira, médico de família…)</a:t>
            </a:r>
          </a:p>
          <a:p>
            <a:pPr algn="just" eaLnBrk="1" hangingPunct="1">
              <a:lnSpc>
                <a:spcPct val="80000"/>
              </a:lnSpc>
              <a:buFont typeface="Arial" charset="0"/>
              <a:buChar char="•"/>
              <a:defRPr/>
            </a:pPr>
            <a:r>
              <a:rPr lang="pt-PT" altLang="pt-PT" sz="1400" dirty="0"/>
              <a:t>Dinamização do </a:t>
            </a:r>
            <a:r>
              <a:rPr lang="pt-PT" altLang="pt-PT" sz="1400" b="1" dirty="0"/>
              <a:t>Gabinete do aluno “Aluno </a:t>
            </a:r>
            <a:r>
              <a:rPr lang="pt-PT" altLang="pt-PT" sz="1400" b="1" dirty="0" err="1"/>
              <a:t>Help</a:t>
            </a:r>
            <a:r>
              <a:rPr lang="pt-PT" altLang="pt-PT" sz="1400" b="1" dirty="0"/>
              <a:t>!</a:t>
            </a:r>
          </a:p>
          <a:p>
            <a:pPr algn="just" eaLnBrk="1" hangingPunct="1">
              <a:lnSpc>
                <a:spcPct val="80000"/>
              </a:lnSpc>
              <a:buFont typeface="Arial" charset="0"/>
              <a:buChar char="•"/>
              <a:defRPr/>
            </a:pPr>
            <a:endParaRPr lang="pt-PT" altLang="pt-PT" sz="1400" dirty="0"/>
          </a:p>
          <a:p>
            <a:pPr algn="just" eaLnBrk="1" hangingPunct="1">
              <a:lnSpc>
                <a:spcPct val="80000"/>
              </a:lnSpc>
              <a:buFont typeface="Arial" charset="0"/>
              <a:buChar char="•"/>
              <a:defRPr/>
            </a:pPr>
            <a:endParaRPr lang="pt-PT" altLang="pt-PT" sz="1600" dirty="0"/>
          </a:p>
          <a:p>
            <a:pPr algn="just" eaLnBrk="1" hangingPunct="1">
              <a:lnSpc>
                <a:spcPct val="80000"/>
              </a:lnSpc>
              <a:buFont typeface="Arial" charset="0"/>
              <a:buChar char="•"/>
              <a:defRPr/>
            </a:pPr>
            <a:endParaRPr lang="pt-PT" altLang="pt-PT" sz="1800" dirty="0"/>
          </a:p>
          <a:p>
            <a:pPr marL="0" indent="0" eaLnBrk="1" hangingPunct="1">
              <a:lnSpc>
                <a:spcPct val="80000"/>
              </a:lnSpc>
              <a:buFont typeface="Arial" charset="0"/>
              <a:buNone/>
              <a:defRPr/>
            </a:pPr>
            <a:endParaRPr lang="pt-PT" altLang="pt-PT" sz="1400" dirty="0"/>
          </a:p>
          <a:p>
            <a:pPr>
              <a:lnSpc>
                <a:spcPct val="80000"/>
              </a:lnSpc>
              <a:buFont typeface="Arial" charset="0"/>
              <a:buChar char="•"/>
              <a:defRPr/>
            </a:pPr>
            <a:endParaRPr lang="pt-PT" altLang="pt-PT" sz="1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ítulo 1">
            <a:extLst>
              <a:ext uri="{FF2B5EF4-FFF2-40B4-BE49-F238E27FC236}">
                <a16:creationId xmlns:a16="http://schemas.microsoft.com/office/drawing/2014/main" id="{DC3A18B2-D40D-410F-05D6-72B09A2468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60350"/>
            <a:ext cx="8229600" cy="1143000"/>
          </a:xfrm>
        </p:spPr>
        <p:txBody>
          <a:bodyPr/>
          <a:lstStyle/>
          <a:p>
            <a:pPr eaLnBrk="1" hangingPunct="1"/>
            <a:r>
              <a:rPr lang="pt-PT" altLang="pt-PT" sz="4000">
                <a:solidFill>
                  <a:schemeClr val="accent1"/>
                </a:solidFill>
              </a:rPr>
              <a:t>Preparação</a:t>
            </a:r>
            <a:r>
              <a:rPr lang="pt-PT" altLang="pt-PT">
                <a:solidFill>
                  <a:schemeClr val="accent1"/>
                </a:solidFill>
              </a:rPr>
              <a:t> da execução</a:t>
            </a:r>
          </a:p>
        </p:txBody>
      </p:sp>
      <p:sp>
        <p:nvSpPr>
          <p:cNvPr id="10243" name="Marcador de Posição de Conteúdo 2">
            <a:extLst>
              <a:ext uri="{FF2B5EF4-FFF2-40B4-BE49-F238E27FC236}">
                <a16:creationId xmlns:a16="http://schemas.microsoft.com/office/drawing/2014/main" id="{81117606-7BA8-BF4E-61C4-4DA86DFD9A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7200" y="2332038"/>
            <a:ext cx="8229600" cy="4525962"/>
          </a:xfrm>
        </p:spPr>
        <p:txBody>
          <a:bodyPr/>
          <a:lstStyle/>
          <a:p>
            <a:pPr algn="just" eaLnBrk="1" hangingPunct="1">
              <a:defRPr/>
            </a:pPr>
            <a:r>
              <a:rPr lang="pt-PT" altLang="pt-PT" sz="2400" dirty="0"/>
              <a:t>Contactos com os parceiros (Centro de Saúde-UCC, Bombeiros Voluntários de Arraiolos, SICAD/CRI de Évora, GNR-Escola Segura, Câmara Municipal, Junta de Freguesia, ….)</a:t>
            </a:r>
          </a:p>
          <a:p>
            <a:pPr marL="0" indent="0" algn="just" eaLnBrk="1" hangingPunct="1">
              <a:buFont typeface="Arial" panose="020B0604020202020204" pitchFamily="34" charset="0"/>
              <a:buNone/>
              <a:defRPr/>
            </a:pPr>
            <a:endParaRPr lang="pt-PT" altLang="pt-PT" sz="2400" dirty="0"/>
          </a:p>
          <a:p>
            <a:pPr algn="just" eaLnBrk="1" hangingPunct="1">
              <a:defRPr/>
            </a:pPr>
            <a:r>
              <a:rPr lang="pt-PT" altLang="pt-PT" sz="2400" dirty="0"/>
              <a:t>Levantamento dos recursos necessários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844</TotalTime>
  <Words>779</Words>
  <Application>Microsoft Macintosh PowerPoint</Application>
  <PresentationFormat>Apresentação no Ecrã (4:3)</PresentationFormat>
  <Paragraphs>101</Paragraphs>
  <Slides>10</Slides>
  <Notes>1</Notes>
  <HiddenSlides>0</HiddenSlides>
  <MMClips>0</MMClips>
  <ScaleCrop>false</ScaleCrop>
  <HeadingPairs>
    <vt:vector size="6" baseType="variant">
      <vt:variant>
        <vt:lpstr>Tipos de letra usados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dos diapositivos</vt:lpstr>
      </vt:variant>
      <vt:variant>
        <vt:i4>10</vt:i4>
      </vt:variant>
    </vt:vector>
  </HeadingPairs>
  <TitlesOfParts>
    <vt:vector size="14" baseType="lpstr">
      <vt:lpstr>Arial</vt:lpstr>
      <vt:lpstr>Arial Black</vt:lpstr>
      <vt:lpstr>Calibri</vt:lpstr>
      <vt:lpstr>Tema do Office</vt:lpstr>
      <vt:lpstr>Apresentação do PowerPoint</vt:lpstr>
      <vt:lpstr> Diagnóstico</vt:lpstr>
      <vt:lpstr>Resultados  do Diagnóstico / Problemas detetados</vt:lpstr>
      <vt:lpstr>Definição de prioridades</vt:lpstr>
      <vt:lpstr>Fixação de Objetivos</vt:lpstr>
      <vt:lpstr> Estratégias</vt:lpstr>
      <vt:lpstr>  Áreas de intervenção/Atividades     </vt:lpstr>
      <vt:lpstr>Atividades</vt:lpstr>
      <vt:lpstr>Preparação da execução</vt:lpstr>
      <vt:lpstr>Avaliação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Diapositivo 1</dc:title>
  <dc:creator>ana fonseca/maria alcaravela</dc:creator>
  <cp:lastModifiedBy>Microsoft Office User</cp:lastModifiedBy>
  <cp:revision>69</cp:revision>
  <dcterms:created xsi:type="dcterms:W3CDTF">2008-04-23T15:48:54Z</dcterms:created>
  <dcterms:modified xsi:type="dcterms:W3CDTF">2024-12-30T21:58:13Z</dcterms:modified>
</cp:coreProperties>
</file>